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A7747-8B3C-4A76-B255-1A87992FCF46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46CA9-D881-4968-BB3F-20FEF11FD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i-IN" sz="3600" dirty="0" smtClean="0">
                <a:latin typeface="Kruti Dev 010" pitchFamily="2" charset="0"/>
              </a:rPr>
              <a:t>इमारती लकडी के नीलाम में ईलेक्ट्रानिक </a:t>
            </a:r>
            <a:r>
              <a:rPr lang="hi-IN" sz="3600" dirty="0" smtClean="0">
                <a:latin typeface="Kruti Dev 010" pitchFamily="2" charset="0"/>
              </a:rPr>
              <a:t>ऑक्शन </a:t>
            </a:r>
            <a:r>
              <a:rPr lang="hi-IN" sz="3600" dirty="0" smtClean="0">
                <a:latin typeface="Kruti Dev 010" pitchFamily="2" charset="0"/>
              </a:rPr>
              <a:t>की पद्ध्ति सम्मिलित करने बाबद्</a:t>
            </a:r>
            <a:endParaRPr lang="en-US" sz="3600" dirty="0">
              <a:latin typeface="Kruti Dev 01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057400"/>
          </a:xfrm>
        </p:spPr>
        <p:txBody>
          <a:bodyPr>
            <a:normAutofit/>
          </a:bodyPr>
          <a:lstStyle/>
          <a:p>
            <a:r>
              <a:rPr lang="hi-IN" sz="2800" dirty="0" smtClean="0">
                <a:latin typeface="Kruti Dev 010" pitchFamily="2" charset="0"/>
              </a:rPr>
              <a:t>अनुराग श्रीवास्तव</a:t>
            </a:r>
          </a:p>
          <a:p>
            <a:r>
              <a:rPr lang="hi-IN" sz="2800" dirty="0" smtClean="0">
                <a:latin typeface="Kruti Dev 010" pitchFamily="2" charset="0"/>
              </a:rPr>
              <a:t>अपर प्रधान मुख्य वन संरक्षक</a:t>
            </a:r>
          </a:p>
          <a:p>
            <a:r>
              <a:rPr lang="hi-IN" sz="2800" dirty="0" smtClean="0">
                <a:latin typeface="Kruti Dev 010" pitchFamily="2" charset="0"/>
              </a:rPr>
              <a:t>सूचना प्रौद्योगिकी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anurag@mp.gov.in</a:t>
            </a:r>
            <a:endParaRPr lang="en-US" sz="24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200" dirty="0" smtClean="0">
                <a:latin typeface="Kruti Dev 010" pitchFamily="2" charset="0"/>
              </a:rPr>
              <a:t>ईलेक्ट्रानिक </a:t>
            </a:r>
            <a:r>
              <a:rPr lang="hi-IN" sz="3200" dirty="0" smtClean="0">
                <a:latin typeface="Kruti Dev 010" pitchFamily="2" charset="0"/>
              </a:rPr>
              <a:t>ऑ</a:t>
            </a:r>
            <a:r>
              <a:rPr lang="hi-IN" sz="3200" dirty="0" smtClean="0">
                <a:latin typeface="Kruti Dev 010" pitchFamily="2" charset="0"/>
              </a:rPr>
              <a:t>क्शन </a:t>
            </a:r>
            <a:r>
              <a:rPr lang="hi-IN" sz="3200" dirty="0" smtClean="0">
                <a:latin typeface="Kruti Dev 010" pitchFamily="2" charset="0"/>
              </a:rPr>
              <a:t>परिचय</a:t>
            </a: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इंटरनेट युक्त कम्प्यूटर उपकरण से </a:t>
            </a:r>
            <a:r>
              <a:rPr lang="hi-IN" sz="2200" dirty="0" smtClean="0">
                <a:latin typeface="Kruti Dev 010" pitchFamily="2" charset="0"/>
              </a:rPr>
              <a:t>ऑनलाईन </a:t>
            </a:r>
            <a:r>
              <a:rPr lang="hi-IN" sz="2200" dirty="0" smtClean="0">
                <a:latin typeface="Kruti Dev 010" pitchFamily="2" charset="0"/>
              </a:rPr>
              <a:t>सामग्री का क्रय विक्रय</a:t>
            </a:r>
            <a:r>
              <a:rPr lang="en-US" sz="2200" dirty="0" smtClean="0">
                <a:latin typeface="Kruti Dev 010" pitchFamily="2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राज्य शासन द्वारा भौतिक नीलाम के साथ-साथ ईलेक्ट्रानिक </a:t>
            </a:r>
            <a:r>
              <a:rPr lang="hi-IN" sz="2200" dirty="0" smtClean="0">
                <a:latin typeface="Kruti Dev 010" pitchFamily="2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</a:rPr>
              <a:t>के माध्यम से ईमारती लकडी के विक्रय का निर्णय लिया है। </a:t>
            </a: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ब्याने की राशि का भुगतान </a:t>
            </a:r>
            <a:r>
              <a:rPr lang="hi-IN" sz="2200" dirty="0" smtClean="0">
                <a:latin typeface="Kruti Dev 010" pitchFamily="2" charset="0"/>
              </a:rPr>
              <a:t>ऑनलाईन </a:t>
            </a:r>
            <a:r>
              <a:rPr lang="hi-IN" sz="2200" dirty="0" smtClean="0">
                <a:latin typeface="Kruti Dev 010" pitchFamily="2" charset="0"/>
              </a:rPr>
              <a:t>किया जावेगा तथा रिफंड भी </a:t>
            </a:r>
            <a:r>
              <a:rPr lang="hi-IN" sz="2200" dirty="0" smtClean="0">
                <a:latin typeface="Kruti Dev 010" pitchFamily="2" charset="0"/>
              </a:rPr>
              <a:t>ऑनलाईन </a:t>
            </a:r>
            <a:r>
              <a:rPr lang="hi-IN" sz="2200" dirty="0" smtClean="0">
                <a:latin typeface="Kruti Dev 010" pitchFamily="2" charset="0"/>
              </a:rPr>
              <a:t>होगा।</a:t>
            </a:r>
            <a:endParaRPr lang="en-US" sz="2200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नीलाम के पूर्व प्रस्तावित लाट क्रेताओं को देखने के लिये उपलब्ध होंगे।</a:t>
            </a:r>
            <a:r>
              <a:rPr lang="en-US" sz="2200" dirty="0" smtClean="0">
                <a:latin typeface="Kruti Dev 010" pitchFamily="2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भौतिक हस्ताक्षर के स्थान पर ईलेक्ट्रानिक हस्ताक्षर प्राप्त किये जावेगें।</a:t>
            </a:r>
            <a:endParaRPr lang="en-US" sz="2200" dirty="0" smtClean="0">
              <a:latin typeface="Kruti Dev 010" pitchFamily="2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1600" dirty="0" smtClean="0">
                <a:latin typeface="Kruti Dev 010" pitchFamily="2" charset="0"/>
              </a:rPr>
              <a:t>क्रेताओं को ईलेक्ट्रानिक हस्ताक्षर मान्य सर्टिफाईंग अथारिटी से प्राप्त कराना होगा।</a:t>
            </a:r>
            <a:endParaRPr lang="en-US" sz="16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hi-IN" sz="3200" dirty="0" smtClean="0">
                <a:latin typeface="Kruti Dev 010" pitchFamily="2" charset="0"/>
              </a:rPr>
              <a:t>ईलेक्ट्रानिक </a:t>
            </a:r>
            <a:r>
              <a:rPr lang="hi-IN" sz="3200" dirty="0" smtClean="0">
                <a:latin typeface="Kruti Dev 010" pitchFamily="2" charset="0"/>
              </a:rPr>
              <a:t>ऑक्शन </a:t>
            </a:r>
            <a:r>
              <a:rPr lang="hi-IN" sz="3200" dirty="0" smtClean="0">
                <a:latin typeface="Kruti Dev 010" pitchFamily="2" charset="0"/>
              </a:rPr>
              <a:t>प्रक्रिया</a:t>
            </a: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इच्छुक क्रेताओं को ईलेक्ट्रानिक </a:t>
            </a:r>
            <a:r>
              <a:rPr lang="hi-IN" sz="2200" dirty="0" smtClean="0">
                <a:latin typeface="Kruti Dev 010" pitchFamily="2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</a:rPr>
              <a:t>के पूर्व पंजीयन कराना होगा।</a:t>
            </a:r>
            <a:endParaRPr lang="en-US" sz="2200" dirty="0" smtClean="0">
              <a:latin typeface="Kruti Dev 010" pitchFamily="2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1800" dirty="0" smtClean="0">
                <a:latin typeface="Kruti Dev 010" pitchFamily="2" charset="0"/>
              </a:rPr>
              <a:t>पंजीयन की वेबसाईट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https://mpeproc.gov.in </a:t>
            </a:r>
            <a:r>
              <a:rPr lang="hi-IN" sz="1800" dirty="0" smtClean="0">
                <a:latin typeface="Arial" pitchFamily="34" charset="0"/>
                <a:cs typeface="Arial" pitchFamily="34" charset="0"/>
              </a:rPr>
              <a:t>पर किया जा सकता है।</a:t>
            </a:r>
            <a:endParaRPr lang="en-US" sz="18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पंजीयन में फोटो आईडी जैसे आधार, वोटर आईडी तथा पैन कार्ड की स्केन्ड प्रति अपलोड करना होगी।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राष्ट्रीकृत ईमारती काष्ठ सागौन एवं साल के क्रेताओं को क्षेत्रीय वनमंडलाधिकारी के यहां कराया गया पंजीयन अपलोड करना होगा।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विक्रय की शर्तों को करारनामें के स्वरूप </a:t>
            </a:r>
            <a:r>
              <a:rPr lang="hi-IN" sz="2200" dirty="0" smtClean="0">
                <a:latin typeface="Kruti Dev 010" pitchFamily="2" charset="0"/>
              </a:rPr>
              <a:t>ईलेक्ट्रानिक हस्ताक्षर करते हुये अपलोड करना होगा।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</a:rPr>
              <a:t>के पूर्व क्रेता को पंजीयन कराना एवं स्वयं के नाम पर जारी ईलेक्ट्रानिक हस्ताक्षर अनिवार्य होगा।</a:t>
            </a:r>
            <a:endParaRPr lang="en-US" sz="22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hi-IN" sz="3200" dirty="0" smtClean="0">
                <a:latin typeface="Kruti Dev 010" pitchFamily="2" charset="0"/>
              </a:rPr>
              <a:t>ईलेक्ट्रानिक </a:t>
            </a:r>
            <a:r>
              <a:rPr lang="hi-IN" sz="3200" dirty="0" smtClean="0">
                <a:latin typeface="Kruti Dev 010" pitchFamily="2" charset="0"/>
              </a:rPr>
              <a:t>ऑक्शन </a:t>
            </a:r>
            <a:r>
              <a:rPr lang="hi-IN" sz="3200" dirty="0" smtClean="0">
                <a:latin typeface="Kruti Dev 010" pitchFamily="2" charset="0"/>
              </a:rPr>
              <a:t>प्रक्रिया 2</a:t>
            </a: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क्रेता द्वारा पंजीयन एवं उपलब्ध कराये गये दस्तावेजों की जांच एवं संतुष्टी के उपरांत इ.एम.डी. अधिकारी द्वारा स्वीकार किये जाने पर ही क्रेता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में भाग ले सकेंगें।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क्रेता को ब्याने की राशि अपने बैंक अकाउंट से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ऑनलाईन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वनमंडलाधिकारी के खाते में स्थानांतरित करना होगा।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1800" dirty="0" smtClean="0">
                <a:latin typeface="Kruti Dev 010" pitchFamily="2" charset="0"/>
                <a:cs typeface="Arial" pitchFamily="34" charset="0"/>
              </a:rPr>
              <a:t>प्रस्तावित नीलाम की शर्तों में ब्याने की राशि रूपये 5000/- प्रस्तावित है।</a:t>
            </a:r>
            <a:endParaRPr lang="en-US" sz="18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</a:rPr>
              <a:t>डिपो अधिकारी द्वारा </a:t>
            </a:r>
            <a:r>
              <a:rPr lang="hi-IN" sz="2200" dirty="0" smtClean="0">
                <a:latin typeface="Kruti Dev 010" pitchFamily="2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</a:rPr>
              <a:t>के पूर्व लाट तथा प्रस्तावित काष्ठ, लम्बाई, गोलाई, वर्गीकरण, प्रजाति एवं फोटो का विवरण अपलोड किया जावेगा, जिसे क्रेता </a:t>
            </a:r>
            <a:r>
              <a:rPr lang="hi-IN" sz="2200" dirty="0" smtClean="0">
                <a:latin typeface="Kruti Dev 010" pitchFamily="2" charset="0"/>
              </a:rPr>
              <a:t>ऑक्शन </a:t>
            </a:r>
            <a:r>
              <a:rPr lang="hi-IN" sz="2200" dirty="0" smtClean="0">
                <a:latin typeface="Kruti Dev 010" pitchFamily="2" charset="0"/>
              </a:rPr>
              <a:t>के पूर्व देख सकेंगें।</a:t>
            </a:r>
            <a:endParaRPr lang="en-US" sz="2200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क्रेता को क्रय की क्षमता के निर्धारण के लिये 10 प्रतिशत राशि के बराबर की राशि का भुगतान नीलाम के पूर्व वनमंडलाधिकारी के खाते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में करना होगा।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endParaRPr lang="en-US" sz="2400" dirty="0" smtClean="0">
              <a:latin typeface="Kruti Dev 010" pitchFamily="2" charset="0"/>
              <a:cs typeface="Arial" pitchFamily="34" charset="0"/>
            </a:endParaRPr>
          </a:p>
          <a:p>
            <a:pPr lvl="1"/>
            <a:endParaRPr lang="en-US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hi-IN" sz="3200" dirty="0" smtClean="0">
                <a:latin typeface="Kruti Dev 010" pitchFamily="2" charset="0"/>
              </a:rPr>
              <a:t>ईलेक्ट्रानिक </a:t>
            </a:r>
            <a:r>
              <a:rPr lang="hi-IN" sz="3200" dirty="0" smtClean="0">
                <a:latin typeface="Kruti Dev 010" pitchFamily="2" charset="0"/>
              </a:rPr>
              <a:t>ऑक्शन </a:t>
            </a:r>
            <a:r>
              <a:rPr lang="hi-IN" sz="3200" dirty="0" smtClean="0">
                <a:latin typeface="Kruti Dev 010" pitchFamily="2" charset="0"/>
              </a:rPr>
              <a:t>प्रक्रिया </a:t>
            </a:r>
            <a:r>
              <a:rPr lang="hi-IN" sz="3200" dirty="0" smtClean="0">
                <a:latin typeface="Kruti Dev 010" pitchFamily="2" charset="0"/>
              </a:rPr>
              <a:t>3</a:t>
            </a: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ऑक्शन प्रारंभ होने के पूर्व क्रेता को चिन्हित लाटों में रूचि व्यक्त करना होगी।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ऑक्शन प्रारंभ होने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पर अवरोध मूल्य क्रेता द्वारा देखा जा सकेगा।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अवरोध मूल्य से कम मूल्य के प्रस्ताव स्वीकार नहीं किये जायेंगे।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लाट 30 मिनिट के समूह में विक्रय के लिये उपलब्ध कराये जायेंगे।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क्रेता द्वारा व्यक्त की गई रूचि के आधार पर लाट ईलेक्ट्रानिक ऑक्शन के लिये उपलब्ध रहेंगे।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1800" dirty="0" smtClean="0">
                <a:latin typeface="Kruti Dev 010" pitchFamily="2" charset="0"/>
                <a:cs typeface="Arial" pitchFamily="34" charset="0"/>
              </a:rPr>
              <a:t>क्रेता ऑक्शन के मध्य में नये लाटों में रूचि व्यक्त कर सकता है, किंतु उसे 10 प्रतिशत की राशि के बराबर राशि वनमंडलाधिकारी के खाते में जमा कराना होगी।</a:t>
            </a:r>
            <a:endParaRPr lang="en-US" sz="18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प्रस्ताव 5000/- रूपये के न्यूनतम अंतराल में बढाये जा सकेंगे। क्रेता इससे अधिक के प्रस्ताव से सकेगा।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Kruti Dev 010" pitchFamily="2" charset="0"/>
              <a:cs typeface="Arial" pitchFamily="34" charset="0"/>
            </a:endParaRPr>
          </a:p>
          <a:p>
            <a:pPr lvl="1">
              <a:buNone/>
            </a:pPr>
            <a:endParaRPr lang="en-US" sz="2400" dirty="0" smtClean="0">
              <a:latin typeface="Kruti Dev 010" pitchFamily="2" charset="0"/>
              <a:cs typeface="Arial" pitchFamily="34" charset="0"/>
            </a:endParaRPr>
          </a:p>
          <a:p>
            <a:endParaRPr lang="en-US" sz="2800" dirty="0" smtClean="0">
              <a:latin typeface="Kruti Dev 010" pitchFamily="2" charset="0"/>
              <a:cs typeface="Arial" pitchFamily="34" charset="0"/>
            </a:endParaRPr>
          </a:p>
          <a:p>
            <a:endParaRPr lang="en-US" sz="2400" dirty="0" smtClean="0">
              <a:latin typeface="Kruti Dev 010" pitchFamily="2" charset="0"/>
              <a:cs typeface="Arial" pitchFamily="34" charset="0"/>
            </a:endParaRPr>
          </a:p>
          <a:p>
            <a:pPr lvl="1"/>
            <a:endParaRPr lang="en-US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hi-IN" sz="3200" dirty="0" smtClean="0">
                <a:latin typeface="Kruti Dev 010" pitchFamily="2" charset="0"/>
              </a:rPr>
              <a:t>ईलेक्ट्रानिक </a:t>
            </a:r>
            <a:r>
              <a:rPr lang="hi-IN" sz="3200" dirty="0" smtClean="0">
                <a:latin typeface="Kruti Dev 010" pitchFamily="2" charset="0"/>
              </a:rPr>
              <a:t>ऑक्शन क्षमताओं का विकास</a:t>
            </a: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डिपो का स्टाफ़ एवं क्रेता पंजीयन के उपरांत किसी भी इंटरनेट से जुडे कम्प्यूटर का उपयोग कर ऑक्शन में भागीदारी कर सकते हैं।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ऑक्शन से संबंधित प्रक्रियाओं की जानकारी देने एवं सिस्टम पर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हेंडस् ऑन कराने के लिये विभिन्न स्थानों पर प्रशिक्षण का आयोजन किया जा रहा है : -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दिनांक 04/07/2017 को जबलपुर में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दिनांक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07/07/2017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को</a:t>
            </a:r>
            <a:r>
              <a:rPr lang="en-US" sz="2200" dirty="0" smtClean="0">
                <a:latin typeface="Kruti Dev 010" pitchFamily="2" charset="0"/>
                <a:cs typeface="Arial" pitchFamily="34" charset="0"/>
              </a:rPr>
              <a:t>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खिरकिया डिपो हरदा में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दिनांक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18/07/2017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को</a:t>
            </a:r>
            <a:r>
              <a:rPr lang="en-US" sz="2200" dirty="0" smtClean="0">
                <a:latin typeface="Kruti Dev 010" pitchFamily="2" charset="0"/>
                <a:cs typeface="Arial" pitchFamily="34" charset="0"/>
              </a:rPr>
              <a:t> </a:t>
            </a: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दिल्ली डिपो में</a:t>
            </a:r>
            <a:r>
              <a:rPr lang="en-US" sz="2200" dirty="0" smtClean="0">
                <a:latin typeface="Kruti Dev 010" pitchFamily="2" charset="0"/>
                <a:cs typeface="Arial" pitchFamily="34" charset="0"/>
              </a:rPr>
              <a:t> 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hi-IN" sz="2200" dirty="0" smtClean="0">
                <a:latin typeface="Kruti Dev 010" pitchFamily="2" charset="0"/>
                <a:cs typeface="Arial" pitchFamily="34" charset="0"/>
              </a:rPr>
              <a:t>इंदौर एवं ग्वालियर में भी प्रशिक्षण प्रस्तावित है।</a:t>
            </a:r>
            <a:endParaRPr lang="en-US" sz="2200" dirty="0" smtClean="0">
              <a:latin typeface="Kruti Dev 010" pitchFamily="2" charset="0"/>
              <a:cs typeface="Arial" pitchFamily="34" charset="0"/>
            </a:endParaRPr>
          </a:p>
          <a:p>
            <a:pPr lvl="1">
              <a:buNone/>
            </a:pPr>
            <a:endParaRPr lang="en-US" sz="2400" dirty="0" smtClean="0">
              <a:latin typeface="Kruti Dev 010" pitchFamily="2" charset="0"/>
              <a:cs typeface="Arial" pitchFamily="34" charset="0"/>
            </a:endParaRPr>
          </a:p>
          <a:p>
            <a:endParaRPr lang="en-US" sz="2800" dirty="0" smtClean="0">
              <a:latin typeface="Kruti Dev 010" pitchFamily="2" charset="0"/>
              <a:cs typeface="Arial" pitchFamily="34" charset="0"/>
            </a:endParaRPr>
          </a:p>
          <a:p>
            <a:endParaRPr lang="en-US" sz="2400" dirty="0" smtClean="0">
              <a:latin typeface="Kruti Dev 010" pitchFamily="2" charset="0"/>
              <a:cs typeface="Arial" pitchFamily="34" charset="0"/>
            </a:endParaRPr>
          </a:p>
          <a:p>
            <a:pPr lvl="1"/>
            <a:endParaRPr lang="en-US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539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इमारती लकडी के नीलाम में ईलेक्ट्रानिक ऑक्शन की पद्ध्ति सम्मिलित करने बाबद्</vt:lpstr>
      <vt:lpstr>ईलेक्ट्रानिक ऑक्शन परिचय</vt:lpstr>
      <vt:lpstr>ईलेक्ट्रानिक ऑक्शन प्रक्रिया</vt:lpstr>
      <vt:lpstr>ईलेक्ट्रानिक ऑक्शन प्रक्रिया 2</vt:lpstr>
      <vt:lpstr>ईलेक्ट्रानिक ऑक्शन प्रक्रिया 3</vt:lpstr>
      <vt:lpstr>ईलेक्ट्रानिक ऑक्शन क्षमताओं का विकास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bekjrh ydM+h ds uhyke esa bysDVªkfud vkWD’ku dh i)rh lfEefyr djus ckcn~</dc:title>
  <dc:creator>Lenovo</dc:creator>
  <cp:lastModifiedBy>Bharat</cp:lastModifiedBy>
  <cp:revision>48</cp:revision>
  <dcterms:created xsi:type="dcterms:W3CDTF">2017-07-03T04:46:20Z</dcterms:created>
  <dcterms:modified xsi:type="dcterms:W3CDTF">2017-07-25T09:58:20Z</dcterms:modified>
</cp:coreProperties>
</file>